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20C-1583-4603-AB39-E609BE086542}" type="datetimeFigureOut">
              <a:rPr lang="ru-RU" smtClean="0"/>
              <a:t>14.02.25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69BB-21C8-43A2-8628-61F978832F9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20C-1583-4603-AB39-E609BE086542}" type="datetimeFigureOut">
              <a:rPr lang="ru-RU" smtClean="0"/>
              <a:t>14.02.25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69BB-21C8-43A2-8628-61F978832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20C-1583-4603-AB39-E609BE086542}" type="datetimeFigureOut">
              <a:rPr lang="ru-RU" smtClean="0"/>
              <a:t>14.02.25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69BB-21C8-43A2-8628-61F978832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20C-1583-4603-AB39-E609BE086542}" type="datetimeFigureOut">
              <a:rPr lang="ru-RU" smtClean="0"/>
              <a:t>14.02.25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69BB-21C8-43A2-8628-61F978832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20C-1583-4603-AB39-E609BE086542}" type="datetimeFigureOut">
              <a:rPr lang="ru-RU" smtClean="0"/>
              <a:t>14.02.25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69BB-21C8-43A2-8628-61F978832F9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20C-1583-4603-AB39-E609BE086542}" type="datetimeFigureOut">
              <a:rPr lang="ru-RU" smtClean="0"/>
              <a:t>14.02.25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69BB-21C8-43A2-8628-61F978832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20C-1583-4603-AB39-E609BE086542}" type="datetimeFigureOut">
              <a:rPr lang="ru-RU" smtClean="0"/>
              <a:t>14.02.25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69BB-21C8-43A2-8628-61F978832F98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20C-1583-4603-AB39-E609BE086542}" type="datetimeFigureOut">
              <a:rPr lang="ru-RU" smtClean="0"/>
              <a:t>14.02.25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69BB-21C8-43A2-8628-61F978832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20C-1583-4603-AB39-E609BE086542}" type="datetimeFigureOut">
              <a:rPr lang="ru-RU" smtClean="0"/>
              <a:t>14.02.25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69BB-21C8-43A2-8628-61F978832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20C-1583-4603-AB39-E609BE086542}" type="datetimeFigureOut">
              <a:rPr lang="ru-RU" smtClean="0"/>
              <a:t>14.02.25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69BB-21C8-43A2-8628-61F978832F9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20C-1583-4603-AB39-E609BE086542}" type="datetimeFigureOut">
              <a:rPr lang="ru-RU" smtClean="0"/>
              <a:t>14.02.25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69BB-21C8-43A2-8628-61F978832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8ABD20C-1583-4603-AB39-E609BE086542}" type="datetimeFigureOut">
              <a:rPr lang="ru-RU" smtClean="0"/>
              <a:t>14.02.25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FB269BB-21C8-43A2-8628-61F978832F9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175351" cy="17931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Past Simple</a:t>
            </a:r>
            <a:r>
              <a:rPr lang="ru-RU" dirty="0" smtClean="0"/>
              <a:t> </a:t>
            </a:r>
            <a:r>
              <a:rPr lang="en-US" dirty="0" smtClean="0"/>
              <a:t>Tense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прошедшее простое время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436096" y="4613573"/>
            <a:ext cx="28023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Подготовила: учитель</a:t>
            </a:r>
          </a:p>
          <a:p>
            <a:r>
              <a:rPr lang="ru-RU" dirty="0" smtClean="0"/>
              <a:t>Английского языка</a:t>
            </a:r>
          </a:p>
          <a:p>
            <a:r>
              <a:rPr lang="ru-RU" dirty="0" smtClean="0"/>
              <a:t>МБОУ ООШ 28 г.Шахты</a:t>
            </a:r>
          </a:p>
          <a:p>
            <a:r>
              <a:rPr lang="ru-RU" dirty="0" smtClean="0"/>
              <a:t>Суханова Н.Б.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97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 advClick="0" advTm="8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4941168"/>
            <a:ext cx="7848872" cy="1231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Сделайте предложения вопросительными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32656"/>
            <a:ext cx="792088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400" b="1" u="sng" dirty="0" smtClean="0">
                <a:solidFill>
                  <a:srgbClr val="008000"/>
                </a:solidFill>
                <a:latin typeface="Comic Sans MS" pitchFamily="66" charset="0"/>
              </a:rPr>
              <a:t>Образец    </a:t>
            </a:r>
            <a:r>
              <a:rPr lang="en-US" altLang="ru-RU" sz="2400" b="1" dirty="0" smtClean="0">
                <a:latin typeface="Comic Sans MS" pitchFamily="66" charset="0"/>
              </a:rPr>
              <a:t>I </a:t>
            </a:r>
            <a:r>
              <a:rPr lang="en-US" altLang="ru-RU" sz="2400" b="1" dirty="0">
                <a:solidFill>
                  <a:schemeClr val="accent2"/>
                </a:solidFill>
                <a:latin typeface="Comic Sans MS" pitchFamily="66" charset="0"/>
              </a:rPr>
              <a:t>watch</a:t>
            </a:r>
            <a:r>
              <a:rPr lang="en-US" altLang="ru-RU" sz="2400" b="1" dirty="0">
                <a:solidFill>
                  <a:srgbClr val="CC0000"/>
                </a:solidFill>
                <a:latin typeface="Comic Sans MS" pitchFamily="66" charset="0"/>
              </a:rPr>
              <a:t>ed</a:t>
            </a:r>
            <a:r>
              <a:rPr lang="en-US" altLang="ru-RU" sz="2400" b="1" dirty="0">
                <a:latin typeface="Comic Sans MS" pitchFamily="66" charset="0"/>
              </a:rPr>
              <a:t> TV at night.</a:t>
            </a:r>
          </a:p>
          <a:p>
            <a:pPr>
              <a:lnSpc>
                <a:spcPct val="90000"/>
              </a:lnSpc>
            </a:pPr>
            <a:r>
              <a:rPr lang="en-US" altLang="ru-RU" sz="2400" b="1" dirty="0">
                <a:latin typeface="Comic Sans MS" pitchFamily="66" charset="0"/>
              </a:rPr>
              <a:t>		</a:t>
            </a:r>
            <a:r>
              <a:rPr lang="en-US" altLang="ru-RU" sz="2400" b="1" dirty="0">
                <a:solidFill>
                  <a:srgbClr val="CC0000"/>
                </a:solidFill>
                <a:latin typeface="Comic Sans MS" pitchFamily="66" charset="0"/>
              </a:rPr>
              <a:t>Did</a:t>
            </a:r>
            <a:r>
              <a:rPr lang="en-US" altLang="ru-RU" sz="2400" b="1" dirty="0">
                <a:latin typeface="Comic Sans MS" pitchFamily="66" charset="0"/>
              </a:rPr>
              <a:t> you</a:t>
            </a:r>
            <a:r>
              <a:rPr lang="en-US" altLang="ru-RU" sz="2400" b="1" dirty="0">
                <a:solidFill>
                  <a:schemeClr val="accent2"/>
                </a:solidFill>
                <a:latin typeface="Comic Sans MS" pitchFamily="66" charset="0"/>
              </a:rPr>
              <a:t> watch</a:t>
            </a:r>
            <a:r>
              <a:rPr lang="en-US" altLang="ru-RU" sz="2400" b="1" dirty="0">
                <a:latin typeface="Comic Sans MS" pitchFamily="66" charset="0"/>
              </a:rPr>
              <a:t> TV at night?</a:t>
            </a:r>
          </a:p>
          <a:p>
            <a:pPr>
              <a:lnSpc>
                <a:spcPct val="90000"/>
              </a:lnSpc>
            </a:pPr>
            <a:endParaRPr lang="en-US" altLang="ru-RU" sz="24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ru-RU" sz="2400" b="1" dirty="0">
                <a:latin typeface="Comic Sans MS" pitchFamily="66" charset="0"/>
              </a:rPr>
              <a:t>I </a:t>
            </a:r>
            <a:r>
              <a:rPr lang="en-US" altLang="ru-RU" sz="2400" b="1" dirty="0">
                <a:solidFill>
                  <a:schemeClr val="accent2"/>
                </a:solidFill>
                <a:latin typeface="Comic Sans MS" pitchFamily="66" charset="0"/>
              </a:rPr>
              <a:t>wash</a:t>
            </a:r>
            <a:r>
              <a:rPr lang="en-US" altLang="ru-RU" sz="2400" b="1" dirty="0">
                <a:solidFill>
                  <a:srgbClr val="CC0000"/>
                </a:solidFill>
                <a:latin typeface="Comic Sans MS" pitchFamily="66" charset="0"/>
              </a:rPr>
              <a:t>ed</a:t>
            </a:r>
            <a:r>
              <a:rPr lang="en-US" altLang="ru-RU" sz="2400" b="1" dirty="0">
                <a:latin typeface="Comic Sans MS" pitchFamily="66" charset="0"/>
              </a:rPr>
              <a:t> my hands and face ten times</a:t>
            </a:r>
            <a:r>
              <a:rPr lang="ru-RU" altLang="ru-RU" sz="2400" b="1" dirty="0">
                <a:latin typeface="Comic Sans MS" pitchFamily="66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>
                <a:latin typeface="Comic Sans MS" pitchFamily="66" charset="0"/>
              </a:rPr>
              <a:t>… </a:t>
            </a:r>
            <a:r>
              <a:rPr lang="en-US" altLang="ru-RU" sz="2400" b="1" dirty="0">
                <a:latin typeface="Comic Sans MS" pitchFamily="66" charset="0"/>
              </a:rPr>
              <a:t>you </a:t>
            </a:r>
            <a:r>
              <a:rPr lang="ru-RU" altLang="ru-RU" sz="2400" b="1" dirty="0">
                <a:solidFill>
                  <a:schemeClr val="accent2"/>
                </a:solidFill>
                <a:latin typeface="Comic Sans MS" pitchFamily="66" charset="0"/>
              </a:rPr>
              <a:t>…</a:t>
            </a:r>
            <a:r>
              <a:rPr lang="en-US" altLang="ru-RU" sz="2400" b="1" dirty="0">
                <a:latin typeface="Comic Sans MS" pitchFamily="66" charset="0"/>
              </a:rPr>
              <a:t> your hands and face ten times?</a:t>
            </a:r>
          </a:p>
          <a:p>
            <a:pPr>
              <a:lnSpc>
                <a:spcPct val="90000"/>
              </a:lnSpc>
            </a:pPr>
            <a:endParaRPr lang="en-US" altLang="ru-RU" sz="24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ru-RU" sz="2400" b="1" dirty="0">
                <a:latin typeface="Comic Sans MS" pitchFamily="66" charset="0"/>
              </a:rPr>
              <a:t>I </a:t>
            </a:r>
            <a:r>
              <a:rPr lang="en-US" altLang="ru-RU" sz="2400" b="1" dirty="0">
                <a:solidFill>
                  <a:schemeClr val="accent2"/>
                </a:solidFill>
                <a:latin typeface="Comic Sans MS" pitchFamily="66" charset="0"/>
              </a:rPr>
              <a:t>play</a:t>
            </a:r>
            <a:r>
              <a:rPr lang="en-US" altLang="ru-RU" sz="2400" b="1" dirty="0">
                <a:solidFill>
                  <a:srgbClr val="CC0000"/>
                </a:solidFill>
                <a:latin typeface="Comic Sans MS" pitchFamily="66" charset="0"/>
              </a:rPr>
              <a:t>ed</a:t>
            </a:r>
            <a:r>
              <a:rPr lang="en-US" altLang="ru-RU" sz="2400" b="1" dirty="0">
                <a:latin typeface="Comic Sans MS" pitchFamily="66" charset="0"/>
              </a:rPr>
              <a:t> chess with a champion.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CC0000"/>
                </a:solidFill>
                <a:latin typeface="Comic Sans MS" pitchFamily="66" charset="0"/>
              </a:rPr>
              <a:t>… </a:t>
            </a:r>
            <a:r>
              <a:rPr lang="en-US" altLang="ru-RU" sz="2400" b="1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altLang="ru-RU" sz="2400" b="1" dirty="0">
                <a:latin typeface="Comic Sans MS" pitchFamily="66" charset="0"/>
              </a:rPr>
              <a:t>you</a:t>
            </a:r>
            <a:r>
              <a:rPr lang="en-US" altLang="ru-RU" sz="2400" b="1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ru-RU" altLang="ru-RU" sz="2400" b="1" dirty="0">
                <a:solidFill>
                  <a:schemeClr val="accent2"/>
                </a:solidFill>
                <a:latin typeface="Comic Sans MS" pitchFamily="66" charset="0"/>
              </a:rPr>
              <a:t>… </a:t>
            </a:r>
            <a:r>
              <a:rPr lang="en-US" altLang="ru-RU" sz="2400" b="1" dirty="0">
                <a:latin typeface="Comic Sans MS" pitchFamily="66" charset="0"/>
              </a:rPr>
              <a:t> chess with a champion?</a:t>
            </a:r>
          </a:p>
          <a:p>
            <a:pPr>
              <a:lnSpc>
                <a:spcPct val="90000"/>
              </a:lnSpc>
            </a:pPr>
            <a:endParaRPr lang="en-US" altLang="ru-RU" sz="24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ru-RU" sz="2400" b="1" dirty="0">
                <a:latin typeface="Comic Sans MS" pitchFamily="66" charset="0"/>
              </a:rPr>
              <a:t>I </a:t>
            </a:r>
            <a:r>
              <a:rPr lang="en-US" altLang="ru-RU" sz="2400" b="1" dirty="0">
                <a:solidFill>
                  <a:schemeClr val="accent2"/>
                </a:solidFill>
                <a:latin typeface="Comic Sans MS" pitchFamily="66" charset="0"/>
              </a:rPr>
              <a:t>help</a:t>
            </a:r>
            <a:r>
              <a:rPr lang="en-US" altLang="ru-RU" sz="2400" b="1" dirty="0">
                <a:solidFill>
                  <a:srgbClr val="CC0000"/>
                </a:solidFill>
                <a:latin typeface="Comic Sans MS" pitchFamily="66" charset="0"/>
              </a:rPr>
              <a:t>ed</a:t>
            </a:r>
            <a:r>
              <a:rPr lang="en-US" altLang="ru-RU" sz="2400" b="1" dirty="0">
                <a:latin typeface="Comic Sans MS" pitchFamily="66" charset="0"/>
              </a:rPr>
              <a:t> my friends to do their homework.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CC0000"/>
                </a:solidFill>
                <a:latin typeface="Comic Sans MS" pitchFamily="66" charset="0"/>
              </a:rPr>
              <a:t>… </a:t>
            </a:r>
            <a:r>
              <a:rPr lang="en-US" altLang="ru-RU" sz="2400" b="1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altLang="ru-RU" sz="2400" b="1" dirty="0">
                <a:latin typeface="Comic Sans MS" pitchFamily="66" charset="0"/>
              </a:rPr>
              <a:t>you</a:t>
            </a:r>
            <a:r>
              <a:rPr lang="en-US" altLang="ru-RU" sz="2400" b="1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ru-RU" altLang="ru-RU" sz="2400" b="1" dirty="0">
                <a:solidFill>
                  <a:schemeClr val="accent2"/>
                </a:solidFill>
                <a:latin typeface="Comic Sans MS" pitchFamily="66" charset="0"/>
              </a:rPr>
              <a:t>… </a:t>
            </a:r>
            <a:r>
              <a:rPr lang="en-US" altLang="ru-RU" sz="2400" b="1" dirty="0">
                <a:latin typeface="Comic Sans MS" pitchFamily="66" charset="0"/>
              </a:rPr>
              <a:t> your friends to do their homework?</a:t>
            </a:r>
          </a:p>
          <a:p>
            <a:pPr>
              <a:lnSpc>
                <a:spcPct val="90000"/>
              </a:lnSpc>
            </a:pPr>
            <a:endParaRPr lang="en-US" altLang="ru-RU" sz="24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ru-RU" sz="2400" b="1" dirty="0">
                <a:latin typeface="Comic Sans MS" pitchFamily="66" charset="0"/>
              </a:rPr>
              <a:t>I </a:t>
            </a:r>
            <a:r>
              <a:rPr lang="en-US" altLang="ru-RU" sz="2400" b="1" dirty="0">
                <a:solidFill>
                  <a:schemeClr val="accent2"/>
                </a:solidFill>
                <a:latin typeface="Comic Sans MS" pitchFamily="66" charset="0"/>
              </a:rPr>
              <a:t>clean</a:t>
            </a:r>
            <a:r>
              <a:rPr lang="en-US" altLang="ru-RU" sz="2400" b="1" dirty="0">
                <a:solidFill>
                  <a:srgbClr val="CC0000"/>
                </a:solidFill>
                <a:latin typeface="Comic Sans MS" pitchFamily="66" charset="0"/>
              </a:rPr>
              <a:t>ed</a:t>
            </a:r>
            <a:r>
              <a:rPr lang="en-US" altLang="ru-RU" sz="2400" b="1" dirty="0">
                <a:latin typeface="Comic Sans MS" pitchFamily="66" charset="0"/>
              </a:rPr>
              <a:t> my teeth three times. 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CC0000"/>
                </a:solidFill>
                <a:latin typeface="Comic Sans MS" pitchFamily="66" charset="0"/>
              </a:rPr>
              <a:t>…. </a:t>
            </a:r>
            <a:r>
              <a:rPr lang="en-US" altLang="ru-RU" sz="2400" b="1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altLang="ru-RU" sz="2400" b="1" dirty="0">
                <a:latin typeface="Comic Sans MS" pitchFamily="66" charset="0"/>
              </a:rPr>
              <a:t>you</a:t>
            </a:r>
            <a:r>
              <a:rPr lang="en-US" altLang="ru-RU" sz="2400" b="1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ru-RU" altLang="ru-RU" sz="2400" b="1" dirty="0">
                <a:solidFill>
                  <a:schemeClr val="accent2"/>
                </a:solidFill>
                <a:latin typeface="Comic Sans MS" pitchFamily="66" charset="0"/>
              </a:rPr>
              <a:t>… </a:t>
            </a:r>
            <a:r>
              <a:rPr lang="en-US" altLang="ru-RU" sz="2400" b="1" dirty="0">
                <a:latin typeface="Comic Sans MS" pitchFamily="66" charset="0"/>
              </a:rPr>
              <a:t>your teeth three times?</a:t>
            </a:r>
          </a:p>
        </p:txBody>
      </p:sp>
    </p:spTree>
    <p:extLst>
      <p:ext uri="{BB962C8B-B14F-4D97-AF65-F5344CB8AC3E}">
        <p14:creationId xmlns:p14="http://schemas.microsoft.com/office/powerpoint/2010/main" val="385144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 advClick="0" advTm="8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452816" cy="4536504"/>
          </a:xfrm>
        </p:spPr>
        <p:txBody>
          <a:bodyPr>
            <a:normAutofit/>
          </a:bodyPr>
          <a:lstStyle/>
          <a:p>
            <a:r>
              <a:rPr lang="ru-RU" dirty="0" smtClean="0">
                <a:hlinkClick r:id="rId2" action="ppaction://hlinksldjump"/>
              </a:rPr>
              <a:t>Употребление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Образование </a:t>
            </a:r>
            <a:r>
              <a:rPr lang="en-US" dirty="0" smtClean="0">
                <a:hlinkClick r:id="rId3" action="ppaction://hlinksldjump"/>
              </a:rPr>
              <a:t>Past Simple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Правила правописания</a:t>
            </a:r>
            <a:endParaRPr lang="ru-RU" dirty="0" smtClean="0"/>
          </a:p>
          <a:p>
            <a:r>
              <a:rPr lang="ru-RU" dirty="0" smtClean="0">
                <a:hlinkClick r:id="rId5" action="ppaction://hlinksldjump"/>
              </a:rPr>
              <a:t>Образование отрицательных и вопросительных предложений</a:t>
            </a:r>
            <a:endParaRPr lang="ru-RU" dirty="0" smtClean="0"/>
          </a:p>
          <a:p>
            <a:r>
              <a:rPr lang="ru-RU" dirty="0" smtClean="0">
                <a:hlinkClick r:id="rId6" action="ppaction://hlinksldjump"/>
              </a:rPr>
              <a:t>Произношение</a:t>
            </a:r>
            <a:endParaRPr lang="ru-RU" dirty="0" smtClean="0"/>
          </a:p>
          <a:p>
            <a:r>
              <a:rPr lang="ru-RU" dirty="0" smtClean="0">
                <a:hlinkClick r:id="rId7" action="ppaction://hlinksldjump"/>
              </a:rPr>
              <a:t>Собери глаголы в нужную корзину</a:t>
            </a:r>
            <a:endParaRPr lang="ru-RU" dirty="0" smtClean="0"/>
          </a:p>
          <a:p>
            <a:r>
              <a:rPr lang="ru-RU" dirty="0" smtClean="0">
                <a:hlinkClick r:id="rId8" action="ppaction://hlinksldjump"/>
              </a:rPr>
              <a:t>Сделай следующие предложения отрицательными:</a:t>
            </a:r>
            <a:endParaRPr lang="ru-RU" dirty="0" smtClean="0"/>
          </a:p>
          <a:p>
            <a:r>
              <a:rPr lang="ru-RU" dirty="0" smtClean="0">
                <a:hlinkClick r:id="rId9" action="ppaction://hlinksldjump"/>
              </a:rPr>
              <a:t>Сделайте предложения вопросительными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267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 advClick="0" advTm="8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Употребление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620688"/>
            <a:ext cx="7408333" cy="1689637"/>
          </a:xfrm>
        </p:spPr>
        <p:txBody>
          <a:bodyPr>
            <a:normAutofit/>
          </a:bodyPr>
          <a:lstStyle/>
          <a:p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 Simple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употребляется , когда речь идёт о действиях, которые происходили в прошлом. 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183" y="2348880"/>
            <a:ext cx="87129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Указатели времени ( сигналы) , употребляемые с </a:t>
            </a:r>
            <a:r>
              <a:rPr lang="en-US" sz="28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Past Simple: </a:t>
            </a:r>
          </a:p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yesterday, last Monday/ month/ week/ two days /weeks ago.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282" t="692" r="16396" b="-692"/>
          <a:stretch/>
        </p:blipFill>
        <p:spPr>
          <a:xfrm>
            <a:off x="7308304" y="4005064"/>
            <a:ext cx="1304318" cy="167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34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 advClick="0" advTm="8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Образование </a:t>
            </a:r>
            <a:r>
              <a:rPr lang="en-US" dirty="0" smtClean="0"/>
              <a:t>Past Simple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205463"/>
            <a:ext cx="3843949" cy="147361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altLang="ru-RU" b="1" dirty="0" smtClean="0">
                <a:solidFill>
                  <a:schemeClr val="accent2"/>
                </a:solidFill>
                <a:latin typeface="Comic Sans MS" pitchFamily="66" charset="0"/>
              </a:rPr>
              <a:t>Regular verbs</a:t>
            </a:r>
            <a:r>
              <a:rPr lang="ru-RU" altLang="ru-RU" b="1" dirty="0" smtClean="0">
                <a:solidFill>
                  <a:schemeClr val="accent2"/>
                </a:solidFill>
                <a:latin typeface="Comic Sans MS" pitchFamily="66" charset="0"/>
              </a:rPr>
              <a:t>                Правильные</a:t>
            </a:r>
            <a:r>
              <a:rPr lang="en-US" altLang="ru-RU" b="1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ru-RU" altLang="ru-RU" b="1" dirty="0" smtClean="0">
                <a:solidFill>
                  <a:schemeClr val="accent2"/>
                </a:solidFill>
                <a:latin typeface="Comic Sans MS" pitchFamily="66" charset="0"/>
              </a:rPr>
              <a:t>глаголы</a:t>
            </a:r>
            <a:r>
              <a:rPr lang="en-US" altLang="ru-RU" b="1" dirty="0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en-US" altLang="ru-RU" b="1" dirty="0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altLang="ru-RU" b="1" dirty="0">
                <a:solidFill>
                  <a:schemeClr val="accent2"/>
                </a:solidFill>
                <a:latin typeface="Comic Sans MS" pitchFamily="66" charset="0"/>
              </a:rPr>
              <a:t>V </a:t>
            </a:r>
            <a:r>
              <a:rPr lang="en-US" altLang="ru-RU" b="1" dirty="0">
                <a:solidFill>
                  <a:schemeClr val="accent2"/>
                </a:solidFill>
                <a:latin typeface="Comic Sans MS" pitchFamily="66" charset="0"/>
                <a:cs typeface="Arial" charset="0"/>
              </a:rPr>
              <a:t>→ V- </a:t>
            </a:r>
            <a:r>
              <a:rPr lang="en-US" altLang="ru-RU" b="1" dirty="0" err="1" smtClean="0">
                <a:solidFill>
                  <a:srgbClr val="CC0000"/>
                </a:solidFill>
                <a:latin typeface="Comic Sans MS" pitchFamily="66" charset="0"/>
                <a:cs typeface="Arial" charset="0"/>
              </a:rPr>
              <a:t>ed</a:t>
            </a:r>
            <a:endParaRPr lang="ru-RU" altLang="ru-RU" b="1" dirty="0" smtClean="0">
              <a:solidFill>
                <a:srgbClr val="CC0000"/>
              </a:solidFill>
              <a:latin typeface="Comic Sans MS" pitchFamily="66" charset="0"/>
              <a:cs typeface="Arial" charset="0"/>
            </a:endParaRPr>
          </a:p>
          <a:p>
            <a:pPr algn="ctr"/>
            <a:r>
              <a:rPr lang="en-US" b="1" dirty="0">
                <a:solidFill>
                  <a:srgbClr val="CC0000"/>
                </a:solidFill>
                <a:latin typeface="Comic Sans MS" pitchFamily="66" charset="0"/>
                <a:cs typeface="Arial" charset="0"/>
              </a:rPr>
              <a:t>w</a:t>
            </a:r>
            <a:r>
              <a:rPr lang="en-US" b="1" dirty="0" smtClean="0">
                <a:solidFill>
                  <a:srgbClr val="CC0000"/>
                </a:solidFill>
                <a:latin typeface="Comic Sans MS" pitchFamily="66" charset="0"/>
                <a:cs typeface="Arial" charset="0"/>
              </a:rPr>
              <a:t>ork-worked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620688"/>
            <a:ext cx="6845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Правильные и неправильные глаголы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4898" y="1170948"/>
            <a:ext cx="432048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Irregular verbs</a:t>
            </a:r>
          </a:p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  Неправильные глаголы</a:t>
            </a:r>
            <a:endParaRPr lang="en-US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g</a:t>
            </a:r>
            <a:r>
              <a:rPr lang="en-US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o-went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w</a:t>
            </a:r>
            <a:r>
              <a:rPr lang="en-US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rite-wrote</a:t>
            </a:r>
            <a:endParaRPr lang="ru-RU" sz="2400" b="1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65" y="2852936"/>
            <a:ext cx="1894701" cy="18299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0" b="2401"/>
          <a:stretch/>
        </p:blipFill>
        <p:spPr>
          <a:xfrm>
            <a:off x="7020272" y="3384676"/>
            <a:ext cx="1296914" cy="221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55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 advClick="0" advTm="8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17045" y="908720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Правила правописания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636912"/>
            <a:ext cx="8100392" cy="553074"/>
          </a:xfrm>
        </p:spPr>
        <p:txBody>
          <a:bodyPr/>
          <a:lstStyle/>
          <a:p>
            <a:r>
              <a:rPr lang="ru-RU" dirty="0" smtClean="0"/>
              <a:t>•</a:t>
            </a:r>
            <a:r>
              <a:rPr lang="ru-RU" b="1" dirty="0" smtClean="0"/>
              <a:t>После согласной + </a:t>
            </a:r>
            <a:r>
              <a:rPr lang="en-US" b="1" dirty="0" smtClean="0"/>
              <a:t>e </a:t>
            </a:r>
            <a:r>
              <a:rPr lang="ru-RU" b="1" dirty="0" smtClean="0"/>
              <a:t>немое </a:t>
            </a:r>
            <a:endParaRPr lang="ru-RU" b="1" dirty="0"/>
          </a:p>
        </p:txBody>
      </p:sp>
      <p:sp>
        <p:nvSpPr>
          <p:cNvPr id="5" name="Стрелка вправо с вырезом 4"/>
          <p:cNvSpPr/>
          <p:nvPr/>
        </p:nvSpPr>
        <p:spPr>
          <a:xfrm rot="10800000" flipH="1">
            <a:off x="4427984" y="2819018"/>
            <a:ext cx="864096" cy="17793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292081" y="2605211"/>
            <a:ext cx="1800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d: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7092279" y="2819018"/>
            <a:ext cx="905707" cy="17793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141027" y="2646375"/>
            <a:ext cx="93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lived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334522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•После согласной  +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y</a:t>
            </a:r>
            <a:endParaRPr lang="ru-RU" sz="24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491880" y="3501008"/>
            <a:ext cx="936104" cy="190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572000" y="34196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2"/>
                </a:solidFill>
              </a:rPr>
              <a:t>i</a:t>
            </a:r>
            <a:r>
              <a:rPr lang="en-US" sz="2800" b="1" dirty="0" smtClean="0">
                <a:solidFill>
                  <a:schemeClr val="tx2"/>
                </a:solidFill>
              </a:rPr>
              <a:t>+ </a:t>
            </a:r>
            <a:r>
              <a:rPr lang="en-US" sz="2800" b="1" dirty="0" err="1" smtClean="0">
                <a:solidFill>
                  <a:srgbClr val="FF0000"/>
                </a:solidFill>
              </a:rPr>
              <a:t>ed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80112" y="3419664"/>
            <a:ext cx="1032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6732239" y="3596242"/>
            <a:ext cx="812893" cy="2106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7545133" y="3501008"/>
            <a:ext cx="1275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tudied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5536" y="4180438"/>
            <a:ext cx="2972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•После гласной +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Стрелка вправо с вырезом 21"/>
          <p:cNvSpPr/>
          <p:nvPr/>
        </p:nvSpPr>
        <p:spPr>
          <a:xfrm>
            <a:off x="3367608" y="4380347"/>
            <a:ext cx="1230518" cy="1785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788022" y="4177253"/>
            <a:ext cx="1224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+ </a:t>
            </a:r>
            <a:r>
              <a:rPr lang="en-US" sz="3200" b="1" dirty="0" err="1" smtClean="0">
                <a:solidFill>
                  <a:srgbClr val="FF0000"/>
                </a:solidFill>
              </a:rPr>
              <a:t>ed</a:t>
            </a:r>
            <a:r>
              <a:rPr lang="en-US" sz="3200" b="1" dirty="0" smtClean="0">
                <a:solidFill>
                  <a:srgbClr val="FF0000"/>
                </a:solidFill>
              </a:rPr>
              <a:t>: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98670" y="4284976"/>
            <a:ext cx="830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play</a:t>
            </a:r>
            <a:endParaRPr lang="ru-RU" sz="2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Стрелка вправо с вырезом 25"/>
          <p:cNvSpPr/>
          <p:nvPr/>
        </p:nvSpPr>
        <p:spPr>
          <a:xfrm flipV="1">
            <a:off x="6729347" y="4469638"/>
            <a:ext cx="938997" cy="17246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7849731" y="4354221"/>
            <a:ext cx="1114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played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" y="5157193"/>
            <a:ext cx="65162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односложных глаголах с гласной между двумя согласными</a:t>
            </a:r>
            <a:endParaRPr lang="ru-RU" sz="2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16217" y="5353531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Стрелка вправо с вырезом 31"/>
          <p:cNvSpPr/>
          <p:nvPr/>
        </p:nvSpPr>
        <p:spPr>
          <a:xfrm>
            <a:off x="7380314" y="5481834"/>
            <a:ext cx="469418" cy="26661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7921548" y="5372182"/>
            <a:ext cx="13309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</a:t>
            </a:r>
            <a:r>
              <a:rPr 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</a:t>
            </a:r>
            <a:endParaRPr lang="ru-RU" sz="2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338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 advClick="0" advTm="8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  <p:bldP spid="5" grpId="0" animBg="1"/>
      <p:bldP spid="7" grpId="0"/>
      <p:bldP spid="9" grpId="0" animBg="1"/>
      <p:bldP spid="11" grpId="0"/>
      <p:bldP spid="12" grpId="0"/>
      <p:bldP spid="13" grpId="0" animBg="1"/>
      <p:bldP spid="15" grpId="0"/>
      <p:bldP spid="17" grpId="0"/>
      <p:bldP spid="18" grpId="0" animBg="1"/>
      <p:bldP spid="20" grpId="0"/>
      <p:bldP spid="21" grpId="0"/>
      <p:bldP spid="22" grpId="0" animBg="1"/>
      <p:bldP spid="24" grpId="0"/>
      <p:bldP spid="25" grpId="0"/>
      <p:bldP spid="26" grpId="0" animBg="1"/>
      <p:bldP spid="28" grpId="0"/>
      <p:bldP spid="30" grpId="0"/>
      <p:bldP spid="31" grpId="0"/>
      <p:bldP spid="32" grpId="0" animBg="1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Образование отрицательных и вопросительных предложений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967835"/>
              </p:ext>
            </p:extLst>
          </p:nvPr>
        </p:nvGraphicFramePr>
        <p:xfrm>
          <a:off x="762000" y="685800"/>
          <a:ext cx="7543800" cy="3742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Утвердительная</a:t>
                      </a:r>
                      <a:r>
                        <a:rPr lang="ru-RU" sz="3200" baseline="0" dirty="0" smtClean="0"/>
                        <a:t> форма</a:t>
                      </a:r>
                      <a:endParaRPr lang="ru-RU" sz="3200" dirty="0"/>
                    </a:p>
                  </a:txBody>
                  <a:tcPr marL="93106" marR="9310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I/you/he/she/it/we/they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went.</a:t>
                      </a:r>
                    </a:p>
                  </a:txBody>
                  <a:tcPr marL="93106" marR="9310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/>
                          </a:solidFill>
                        </a:rPr>
                        <a:t>Отрицательная форма</a:t>
                      </a:r>
                      <a:endParaRPr lang="ru-RU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93106" marR="93106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I/you/he/she/it/we/they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didn`t go.</a:t>
                      </a:r>
                      <a:endParaRPr lang="ru-RU" b="1" dirty="0" smtClean="0"/>
                    </a:p>
                  </a:txBody>
                  <a:tcPr marL="93106" marR="9310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Вопросительная</a:t>
                      </a:r>
                      <a:r>
                        <a:rPr lang="ru-RU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форма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3106" marR="9310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Did</a:t>
                      </a:r>
                      <a:r>
                        <a:rPr lang="en-US" dirty="0" smtClean="0"/>
                        <a:t> I/you/she/it/we/they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go.</a:t>
                      </a:r>
                      <a:endParaRPr lang="ru-RU" b="1" dirty="0"/>
                    </a:p>
                  </a:txBody>
                  <a:tcPr marL="93106" marR="93106"/>
                </a:tc>
              </a:tr>
              <a:tr h="61839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Краткие ответы</a:t>
                      </a:r>
                      <a:endParaRPr lang="ru-RU" sz="2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93106" marR="9310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Yes, </a:t>
                      </a:r>
                      <a:r>
                        <a:rPr lang="en-US" sz="2000" b="0" dirty="0" smtClean="0"/>
                        <a:t>I/you/he…</a:t>
                      </a:r>
                      <a:r>
                        <a:rPr lang="en-US" sz="2000" b="1" dirty="0" smtClean="0"/>
                        <a:t> did.                                            No, </a:t>
                      </a:r>
                      <a:r>
                        <a:rPr lang="en-US" sz="2000" b="0" dirty="0" smtClean="0"/>
                        <a:t>I/you/he/</a:t>
                      </a:r>
                      <a:r>
                        <a:rPr lang="en-US" sz="2000" b="1" dirty="0" smtClean="0"/>
                        <a:t>…didn`t.</a:t>
                      </a:r>
                      <a:endParaRPr lang="ru-RU" sz="2000" b="1" dirty="0"/>
                    </a:p>
                  </a:txBody>
                  <a:tcPr marL="93106" marR="9310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88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 advClick="0" advTm="8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Произношение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692696"/>
            <a:ext cx="7704856" cy="435334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Окончание – </a:t>
            </a: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</a:rPr>
              <a:t>ed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произносится как :</a:t>
            </a:r>
          </a:p>
          <a:p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[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</a:rPr>
              <a:t>d]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- после звонких согласных и гласных – 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</a:rPr>
              <a:t>lived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</a:p>
          <a:p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[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</a:rPr>
              <a:t>t]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- после глухих согласных 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кроме 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</a:rPr>
              <a:t>t)-asked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</a:p>
          <a:p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[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</a:rPr>
              <a:t>Id]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-после [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</a:rPr>
              <a:t>t]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 и [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</a:rPr>
              <a:t>d]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</a:rPr>
              <a:t>wanted.</a:t>
            </a:r>
            <a:endParaRPr lang="ru-RU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48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 advClick="0" advTm="8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86544" y="347990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Собери глаголы в нужную корзину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119" y="4528284"/>
            <a:ext cx="1656185" cy="1918693"/>
          </a:xfrm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797151"/>
            <a:ext cx="1656185" cy="1918693"/>
          </a:xfrm>
          <a:prstGeom prst="rect">
            <a:avLst/>
          </a:prstGeom>
        </p:spPr>
      </p:pic>
      <p:pic>
        <p:nvPicPr>
          <p:cNvPr id="6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856707"/>
            <a:ext cx="1656185" cy="19186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08004" y="3014789"/>
            <a:ext cx="1511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watched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2420888"/>
            <a:ext cx="1354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learned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21261" y="2209800"/>
            <a:ext cx="1689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collected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9832" y="4005064"/>
            <a:ext cx="1212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played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8224" y="400506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smiled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576" y="4005064"/>
            <a:ext cx="1011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talked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90080" y="3258103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painted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21261" y="2996493"/>
            <a:ext cx="1116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cried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28593" y="4079157"/>
            <a:ext cx="1196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skated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91647" y="1948190"/>
            <a:ext cx="1420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finished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62889" y="5018166"/>
            <a:ext cx="756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[</a:t>
            </a:r>
            <a:r>
              <a:rPr lang="en-US" sz="2400" b="1" dirty="0" smtClean="0"/>
              <a:t>d]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89055" y="5042021"/>
            <a:ext cx="51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[</a:t>
            </a:r>
            <a:r>
              <a:rPr lang="en-US" sz="2400" b="1" dirty="0" smtClean="0"/>
              <a:t>t]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298079" y="5134354"/>
            <a:ext cx="649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[id]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76717" y="1867584"/>
            <a:ext cx="1329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needed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2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 advClick="0" advTm="8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8328"/>
            <a:ext cx="8352928" cy="10744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Сделай следующие предложения</a:t>
            </a:r>
            <a:br>
              <a:rPr lang="ru-RU" dirty="0" smtClean="0"/>
            </a:br>
            <a:r>
              <a:rPr lang="ru-RU" dirty="0" smtClean="0"/>
              <a:t>отрицательными: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484784"/>
            <a:ext cx="7560840" cy="4641379"/>
          </a:xfrm>
        </p:spPr>
        <p:txBody>
          <a:bodyPr>
            <a:normAutofit lnSpcReduction="10000"/>
          </a:bodyPr>
          <a:lstStyle/>
          <a:p>
            <a:r>
              <a:rPr lang="ru-RU" altLang="ru-RU" b="1" u="sng" dirty="0">
                <a:solidFill>
                  <a:srgbClr val="CC0000"/>
                </a:solidFill>
              </a:rPr>
              <a:t> </a:t>
            </a:r>
            <a:r>
              <a:rPr lang="ru-RU" altLang="ru-RU" b="1" u="sng" dirty="0">
                <a:solidFill>
                  <a:srgbClr val="008000"/>
                </a:solidFill>
                <a:latin typeface="Comic Sans MS" pitchFamily="66" charset="0"/>
              </a:rPr>
              <a:t>Образец:</a:t>
            </a:r>
            <a:r>
              <a:rPr lang="ru-RU" altLang="ru-RU" b="1" dirty="0">
                <a:latin typeface="Comic Sans MS" pitchFamily="66" charset="0"/>
              </a:rPr>
              <a:t> </a:t>
            </a:r>
            <a:r>
              <a:rPr lang="en-US" altLang="ru-RU" b="1" dirty="0">
                <a:latin typeface="Comic Sans MS" pitchFamily="66" charset="0"/>
              </a:rPr>
              <a:t>I </a:t>
            </a:r>
            <a:r>
              <a:rPr lang="en-US" altLang="ru-RU" b="1" dirty="0">
                <a:solidFill>
                  <a:schemeClr val="accent2"/>
                </a:solidFill>
                <a:latin typeface="Comic Sans MS" pitchFamily="66" charset="0"/>
              </a:rPr>
              <a:t>watch</a:t>
            </a:r>
            <a:r>
              <a:rPr lang="en-US" altLang="ru-RU" b="1" dirty="0">
                <a:solidFill>
                  <a:srgbClr val="CC0000"/>
                </a:solidFill>
                <a:latin typeface="Comic Sans MS" pitchFamily="66" charset="0"/>
              </a:rPr>
              <a:t>ed</a:t>
            </a:r>
            <a:r>
              <a:rPr lang="en-US" altLang="ru-RU" b="1" dirty="0">
                <a:latin typeface="Comic Sans MS" pitchFamily="66" charset="0"/>
              </a:rPr>
              <a:t> TV at night.</a:t>
            </a:r>
          </a:p>
          <a:p>
            <a:r>
              <a:rPr lang="en-US" altLang="ru-RU" b="1" dirty="0">
                <a:latin typeface="Comic Sans MS" pitchFamily="66" charset="0"/>
              </a:rPr>
              <a:t>You </a:t>
            </a:r>
            <a:r>
              <a:rPr lang="en-US" altLang="ru-RU" b="1" dirty="0">
                <a:solidFill>
                  <a:srgbClr val="CC0000"/>
                </a:solidFill>
                <a:latin typeface="Comic Sans MS" pitchFamily="66" charset="0"/>
              </a:rPr>
              <a:t>didn’t</a:t>
            </a:r>
            <a:r>
              <a:rPr lang="en-US" altLang="ru-RU" b="1" dirty="0">
                <a:latin typeface="Comic Sans MS" pitchFamily="66" charset="0"/>
              </a:rPr>
              <a:t> </a:t>
            </a:r>
            <a:r>
              <a:rPr lang="en-US" altLang="ru-RU" b="1" dirty="0">
                <a:solidFill>
                  <a:schemeClr val="accent2"/>
                </a:solidFill>
                <a:latin typeface="Comic Sans MS" pitchFamily="66" charset="0"/>
              </a:rPr>
              <a:t>watch</a:t>
            </a:r>
            <a:r>
              <a:rPr lang="en-US" altLang="ru-RU" b="1" dirty="0">
                <a:latin typeface="Comic Sans MS" pitchFamily="66" charset="0"/>
              </a:rPr>
              <a:t> TV at night.</a:t>
            </a:r>
            <a:endParaRPr lang="ru-RU" altLang="ru-RU" b="1" dirty="0">
              <a:latin typeface="Comic Sans MS" pitchFamily="66" charset="0"/>
            </a:endParaRPr>
          </a:p>
          <a:p>
            <a:endParaRPr lang="en-US" altLang="ru-RU" b="1" dirty="0"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en-US" altLang="ru-RU" b="1" dirty="0">
                <a:latin typeface="Comic Sans MS" pitchFamily="66" charset="0"/>
              </a:rPr>
              <a:t>I </a:t>
            </a:r>
            <a:r>
              <a:rPr lang="en-US" altLang="ru-RU" b="1" dirty="0">
                <a:solidFill>
                  <a:schemeClr val="accent2"/>
                </a:solidFill>
                <a:latin typeface="Comic Sans MS" pitchFamily="66" charset="0"/>
              </a:rPr>
              <a:t>wash</a:t>
            </a:r>
            <a:r>
              <a:rPr lang="en-US" altLang="ru-RU" b="1" dirty="0">
                <a:solidFill>
                  <a:srgbClr val="CC0000"/>
                </a:solidFill>
                <a:latin typeface="Comic Sans MS" pitchFamily="66" charset="0"/>
              </a:rPr>
              <a:t>ed</a:t>
            </a:r>
            <a:r>
              <a:rPr lang="en-US" altLang="ru-RU" b="1" dirty="0">
                <a:latin typeface="Comic Sans MS" pitchFamily="66" charset="0"/>
              </a:rPr>
              <a:t> my hands and face ten times.</a:t>
            </a:r>
          </a:p>
          <a:p>
            <a:r>
              <a:rPr lang="en-US" altLang="ru-RU" b="1" dirty="0">
                <a:latin typeface="Comic Sans MS" pitchFamily="66" charset="0"/>
              </a:rPr>
              <a:t>You </a:t>
            </a:r>
            <a:r>
              <a:rPr lang="ru-RU" altLang="ru-RU" b="1" dirty="0">
                <a:solidFill>
                  <a:srgbClr val="CC0000"/>
                </a:solidFill>
                <a:latin typeface="Comic Sans MS" pitchFamily="66" charset="0"/>
              </a:rPr>
              <a:t>… …  </a:t>
            </a:r>
            <a:r>
              <a:rPr lang="en-US" altLang="ru-RU" b="1" dirty="0">
                <a:latin typeface="Comic Sans MS" pitchFamily="66" charset="0"/>
              </a:rPr>
              <a:t>your hands and face ten times.</a:t>
            </a:r>
          </a:p>
          <a:p>
            <a:pPr>
              <a:buFontTx/>
              <a:buChar char="•"/>
            </a:pPr>
            <a:r>
              <a:rPr lang="en-US" altLang="ru-RU" b="1" dirty="0">
                <a:latin typeface="Comic Sans MS" pitchFamily="66" charset="0"/>
              </a:rPr>
              <a:t>I </a:t>
            </a:r>
            <a:r>
              <a:rPr lang="en-US" altLang="ru-RU" b="1" dirty="0">
                <a:solidFill>
                  <a:schemeClr val="accent2"/>
                </a:solidFill>
                <a:latin typeface="Comic Sans MS" pitchFamily="66" charset="0"/>
              </a:rPr>
              <a:t>play</a:t>
            </a:r>
            <a:r>
              <a:rPr lang="en-US" altLang="ru-RU" b="1" dirty="0">
                <a:solidFill>
                  <a:srgbClr val="CC0000"/>
                </a:solidFill>
                <a:latin typeface="Comic Sans MS" pitchFamily="66" charset="0"/>
              </a:rPr>
              <a:t>ed</a:t>
            </a:r>
            <a:r>
              <a:rPr lang="en-US" altLang="ru-RU" b="1" dirty="0">
                <a:latin typeface="Comic Sans MS" pitchFamily="66" charset="0"/>
              </a:rPr>
              <a:t> chess with a champion.</a:t>
            </a:r>
          </a:p>
          <a:p>
            <a:r>
              <a:rPr lang="en-US" altLang="ru-RU" b="1" dirty="0">
                <a:latin typeface="Comic Sans MS" pitchFamily="66" charset="0"/>
              </a:rPr>
              <a:t>You </a:t>
            </a:r>
            <a:r>
              <a:rPr lang="ru-RU" altLang="ru-RU" b="1" dirty="0">
                <a:solidFill>
                  <a:srgbClr val="CC0000"/>
                </a:solidFill>
                <a:latin typeface="Comic Sans MS" pitchFamily="66" charset="0"/>
              </a:rPr>
              <a:t>… … </a:t>
            </a:r>
            <a:r>
              <a:rPr lang="en-US" altLang="ru-RU" b="1" dirty="0">
                <a:latin typeface="Comic Sans MS" pitchFamily="66" charset="0"/>
              </a:rPr>
              <a:t> chess with a champion.</a:t>
            </a:r>
          </a:p>
          <a:p>
            <a:pPr>
              <a:buFontTx/>
              <a:buChar char="•"/>
            </a:pPr>
            <a:r>
              <a:rPr lang="en-US" altLang="ru-RU" b="1" dirty="0">
                <a:latin typeface="Comic Sans MS" pitchFamily="66" charset="0"/>
              </a:rPr>
              <a:t>I </a:t>
            </a:r>
            <a:r>
              <a:rPr lang="en-US" altLang="ru-RU" b="1" dirty="0">
                <a:solidFill>
                  <a:schemeClr val="accent2"/>
                </a:solidFill>
                <a:latin typeface="Comic Sans MS" pitchFamily="66" charset="0"/>
              </a:rPr>
              <a:t>help</a:t>
            </a:r>
            <a:r>
              <a:rPr lang="en-US" altLang="ru-RU" b="1" dirty="0">
                <a:solidFill>
                  <a:srgbClr val="CC0000"/>
                </a:solidFill>
                <a:latin typeface="Comic Sans MS" pitchFamily="66" charset="0"/>
              </a:rPr>
              <a:t>ed</a:t>
            </a:r>
            <a:r>
              <a:rPr lang="en-US" altLang="ru-RU" b="1" dirty="0">
                <a:latin typeface="Comic Sans MS" pitchFamily="66" charset="0"/>
              </a:rPr>
              <a:t> my friends to do their homework.</a:t>
            </a:r>
          </a:p>
          <a:p>
            <a:r>
              <a:rPr lang="en-US" altLang="ru-RU" b="1" dirty="0">
                <a:latin typeface="Comic Sans MS" pitchFamily="66" charset="0"/>
              </a:rPr>
              <a:t>You </a:t>
            </a:r>
            <a:r>
              <a:rPr lang="ru-RU" altLang="ru-RU" b="1" dirty="0">
                <a:solidFill>
                  <a:srgbClr val="CC0000"/>
                </a:solidFill>
                <a:latin typeface="Comic Sans MS" pitchFamily="66" charset="0"/>
              </a:rPr>
              <a:t>… … </a:t>
            </a:r>
            <a:r>
              <a:rPr lang="en-US" altLang="ru-RU" b="1" dirty="0">
                <a:latin typeface="Comic Sans MS" pitchFamily="66" charset="0"/>
              </a:rPr>
              <a:t> your friends to do their homework.</a:t>
            </a:r>
          </a:p>
          <a:p>
            <a:pPr>
              <a:buFontTx/>
              <a:buChar char="•"/>
            </a:pPr>
            <a:r>
              <a:rPr lang="en-US" altLang="ru-RU" b="1" dirty="0">
                <a:latin typeface="Comic Sans MS" pitchFamily="66" charset="0"/>
              </a:rPr>
              <a:t>I </a:t>
            </a:r>
            <a:r>
              <a:rPr lang="en-US" altLang="ru-RU" b="1" dirty="0">
                <a:solidFill>
                  <a:schemeClr val="accent2"/>
                </a:solidFill>
                <a:latin typeface="Comic Sans MS" pitchFamily="66" charset="0"/>
              </a:rPr>
              <a:t>clean</a:t>
            </a:r>
            <a:r>
              <a:rPr lang="en-US" altLang="ru-RU" b="1" dirty="0">
                <a:solidFill>
                  <a:srgbClr val="CC0000"/>
                </a:solidFill>
                <a:latin typeface="Comic Sans MS" pitchFamily="66" charset="0"/>
              </a:rPr>
              <a:t>ed</a:t>
            </a:r>
            <a:r>
              <a:rPr lang="en-US" altLang="ru-RU" b="1" dirty="0">
                <a:latin typeface="Comic Sans MS" pitchFamily="66" charset="0"/>
              </a:rPr>
              <a:t> my teeth three times.</a:t>
            </a:r>
          </a:p>
          <a:p>
            <a:r>
              <a:rPr lang="en-US" altLang="ru-RU" b="1" dirty="0">
                <a:latin typeface="Comic Sans MS" pitchFamily="66" charset="0"/>
              </a:rPr>
              <a:t>You </a:t>
            </a:r>
            <a:r>
              <a:rPr lang="ru-RU" altLang="ru-RU" b="1" dirty="0">
                <a:solidFill>
                  <a:srgbClr val="CC0000"/>
                </a:solidFill>
                <a:latin typeface="Comic Sans MS" pitchFamily="66" charset="0"/>
              </a:rPr>
              <a:t>… … </a:t>
            </a:r>
            <a:r>
              <a:rPr lang="en-US" altLang="ru-RU" b="1" dirty="0">
                <a:latin typeface="Comic Sans MS" pitchFamily="66" charset="0"/>
              </a:rPr>
              <a:t> your teeth three times.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055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 advClick="0" advTm="8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517</TotalTime>
  <Words>352</Words>
  <Application>Microsoft Office PowerPoint</Application>
  <PresentationFormat>Экран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NewsPrint</vt:lpstr>
      <vt:lpstr>Past Simple Tense (прошедшее простое время)</vt:lpstr>
      <vt:lpstr>Содержание: </vt:lpstr>
      <vt:lpstr>Употребление</vt:lpstr>
      <vt:lpstr>Образование Past Simple</vt:lpstr>
      <vt:lpstr>Правила правописания</vt:lpstr>
      <vt:lpstr>Образование отрицательных и вопросительных предложений</vt:lpstr>
      <vt:lpstr>Произношение</vt:lpstr>
      <vt:lpstr>Собери глаголы в нужную корзину</vt:lpstr>
      <vt:lpstr>Сделай следующие предложения отрицательными:</vt:lpstr>
      <vt:lpstr>Сделайте предложения вопросительными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 Tense (прошедшее простое время)</dc:title>
  <dc:creator>Горнич ОВ</dc:creator>
  <cp:lastModifiedBy>uzver</cp:lastModifiedBy>
  <cp:revision>43</cp:revision>
  <dcterms:created xsi:type="dcterms:W3CDTF">2016-03-24T20:40:19Z</dcterms:created>
  <dcterms:modified xsi:type="dcterms:W3CDTF">2025-02-14T12:02:00Z</dcterms:modified>
</cp:coreProperties>
</file>